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26" r:id="rId2"/>
    <p:sldId id="428" r:id="rId3"/>
    <p:sldId id="393" r:id="rId4"/>
    <p:sldId id="287" r:id="rId5"/>
    <p:sldId id="455" r:id="rId6"/>
    <p:sldId id="464" r:id="rId7"/>
    <p:sldId id="375" r:id="rId8"/>
    <p:sldId id="376" r:id="rId9"/>
    <p:sldId id="467" r:id="rId10"/>
    <p:sldId id="291" r:id="rId11"/>
    <p:sldId id="468" r:id="rId12"/>
    <p:sldId id="348" r:id="rId13"/>
    <p:sldId id="476" r:id="rId14"/>
    <p:sldId id="478" r:id="rId15"/>
    <p:sldId id="420" r:id="rId16"/>
    <p:sldId id="4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0BC25A9-2589-4C01-BFFF-9F0014FA4AA9}">
          <p14:sldIdLst>
            <p14:sldId id="426"/>
            <p14:sldId id="428"/>
            <p14:sldId id="393"/>
            <p14:sldId id="287"/>
            <p14:sldId id="455"/>
            <p14:sldId id="464"/>
            <p14:sldId id="375"/>
            <p14:sldId id="376"/>
            <p14:sldId id="467"/>
            <p14:sldId id="291"/>
            <p14:sldId id="468"/>
            <p14:sldId id="348"/>
            <p14:sldId id="476"/>
            <p14:sldId id="478"/>
            <p14:sldId id="420"/>
          </p14:sldIdLst>
        </p14:section>
        <p14:section name="Backup" id="{11942CC1-53A2-4950-B500-D65748AB7991}">
          <p14:sldIdLst>
            <p14:sldId id="4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73678" autoAdjust="0"/>
  </p:normalViewPr>
  <p:slideViewPr>
    <p:cSldViewPr snapToGrid="0">
      <p:cViewPr>
        <p:scale>
          <a:sx n="75" d="100"/>
          <a:sy n="75" d="100"/>
        </p:scale>
        <p:origin x="194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44BB-DBD0-4F87-9A52-5AD5E11574F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16</a:t>
            </a:fld>
            <a:endParaRPr lang="en-US"/>
          </a:p>
        </p:txBody>
      </p:sp>
    </p:spTree>
    <p:extLst>
      <p:ext uri="{BB962C8B-B14F-4D97-AF65-F5344CB8AC3E}">
        <p14:creationId xmlns:p14="http://schemas.microsoft.com/office/powerpoint/2010/main" val="171680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2</a:t>
            </a:fld>
            <a:endParaRPr lang="en-US"/>
          </a:p>
        </p:txBody>
      </p:sp>
    </p:spTree>
    <p:extLst>
      <p:ext uri="{BB962C8B-B14F-4D97-AF65-F5344CB8AC3E}">
        <p14:creationId xmlns:p14="http://schemas.microsoft.com/office/powerpoint/2010/main" val="389584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5</a:t>
            </a:fld>
            <a:endParaRPr lang="en-US"/>
          </a:p>
        </p:txBody>
      </p:sp>
    </p:spTree>
    <p:extLst>
      <p:ext uri="{BB962C8B-B14F-4D97-AF65-F5344CB8AC3E}">
        <p14:creationId xmlns:p14="http://schemas.microsoft.com/office/powerpoint/2010/main" val="82599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High-resolution transmission electron microscopy (HRTEM) image showing a population of graphene quantum dots (GQDs). (B) To the right, a magnified HRTEM image of an individual GQD is provided. (C) Histogram describing the size distribution for dots larger than 5 nm. Scale bars in figures A and B correspond to 10 and 2 nm, respectively.</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7</a:t>
            </a:fld>
            <a:endParaRPr lang="en-US"/>
          </a:p>
        </p:txBody>
      </p:sp>
    </p:spTree>
    <p:extLst>
      <p:ext uri="{BB962C8B-B14F-4D97-AF65-F5344CB8AC3E}">
        <p14:creationId xmlns:p14="http://schemas.microsoft.com/office/powerpoint/2010/main" val="160357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HRTEM images (top) and FFT patterns (bottom) of few-layer GQDs (A, B, C). Top-view representation of HCP and FCC stacking, respectively (C, F). Yellow, blue, and green spheres represent atoms in layer types A, B, and C, respectively.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8</a:t>
            </a:fld>
            <a:endParaRPr lang="en-US"/>
          </a:p>
        </p:txBody>
      </p:sp>
    </p:spTree>
    <p:extLst>
      <p:ext uri="{BB962C8B-B14F-4D97-AF65-F5344CB8AC3E}">
        <p14:creationId xmlns:p14="http://schemas.microsoft.com/office/powerpoint/2010/main" val="326534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12</a:t>
            </a:fld>
            <a:endParaRPr lang="en-US"/>
          </a:p>
        </p:txBody>
      </p:sp>
    </p:spTree>
    <p:extLst>
      <p:ext uri="{BB962C8B-B14F-4D97-AF65-F5344CB8AC3E}">
        <p14:creationId xmlns:p14="http://schemas.microsoft.com/office/powerpoint/2010/main" val="56705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13</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14</a:t>
            </a:fld>
            <a:endParaRPr lang="en-US"/>
          </a:p>
        </p:txBody>
      </p:sp>
    </p:spTree>
    <p:extLst>
      <p:ext uri="{BB962C8B-B14F-4D97-AF65-F5344CB8AC3E}">
        <p14:creationId xmlns:p14="http://schemas.microsoft.com/office/powerpoint/2010/main" val="342393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15</a:t>
            </a:fld>
            <a:endParaRPr lang="en-US"/>
          </a:p>
        </p:txBody>
      </p:sp>
    </p:spTree>
    <p:extLst>
      <p:ext uri="{BB962C8B-B14F-4D97-AF65-F5344CB8AC3E}">
        <p14:creationId xmlns:p14="http://schemas.microsoft.com/office/powerpoint/2010/main" val="1214952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i.org/10.35537/10915/169400" TargetMode="External"/><Relationship Id="rId5" Type="http://schemas.openxmlformats.org/officeDocument/2006/relationships/hyperlink" Target="https://doi.org/10.1039/D3EN00702B" TargetMode="External"/><Relationship Id="rId4" Type="http://schemas.openxmlformats.org/officeDocument/2006/relationships/hyperlink" Target="https://doi.org/10.1039/D3TC01774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pic>
        <p:nvPicPr>
          <p:cNvPr id="2" name="Picture 1">
            <a:extLst>
              <a:ext uri="{FF2B5EF4-FFF2-40B4-BE49-F238E27FC236}">
                <a16:creationId xmlns:a16="http://schemas.microsoft.com/office/drawing/2014/main" id="{7F239687-5FE6-4F7D-BEB8-975CD9B51BE7}"/>
              </a:ext>
            </a:extLst>
          </p:cNvPr>
          <p:cNvPicPr>
            <a:picLocks noChangeAspect="1"/>
          </p:cNvPicPr>
          <p:nvPr/>
        </p:nvPicPr>
        <p:blipFill>
          <a:blip r:embed="rId7"/>
          <a:stretch>
            <a:fillRect/>
          </a:stretch>
        </p:blipFill>
        <p:spPr>
          <a:xfrm>
            <a:off x="0" y="1880108"/>
            <a:ext cx="12192000" cy="1395984"/>
          </a:xfrm>
          <a:prstGeom prst="rect">
            <a:avLst/>
          </a:prstGeom>
        </p:spPr>
      </p:pic>
      <p:pic>
        <p:nvPicPr>
          <p:cNvPr id="3" name="Picture 2">
            <a:extLst>
              <a:ext uri="{FF2B5EF4-FFF2-40B4-BE49-F238E27FC236}">
                <a16:creationId xmlns:a16="http://schemas.microsoft.com/office/drawing/2014/main" id="{DC764209-8A2C-48B8-B8F5-09E837504A8C}"/>
              </a:ext>
            </a:extLst>
          </p:cNvPr>
          <p:cNvPicPr>
            <a:picLocks noChangeAspect="1"/>
          </p:cNvPicPr>
          <p:nvPr/>
        </p:nvPicPr>
        <p:blipFill>
          <a:blip r:embed="rId8"/>
          <a:stretch>
            <a:fillRect/>
          </a:stretch>
        </p:blipFill>
        <p:spPr>
          <a:xfrm>
            <a:off x="0" y="3968947"/>
            <a:ext cx="12192000" cy="901306"/>
          </a:xfrm>
          <a:prstGeom prst="rect">
            <a:avLst/>
          </a:prstGeom>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870A3F-2E8A-468F-BDC2-325DE7F92AE8}"/>
              </a:ext>
            </a:extLst>
          </p:cNvPr>
          <p:cNvPicPr>
            <a:picLocks noChangeAspect="1"/>
          </p:cNvPicPr>
          <p:nvPr/>
        </p:nvPicPr>
        <p:blipFill>
          <a:blip r:embed="rId2"/>
          <a:stretch>
            <a:fillRect/>
          </a:stretch>
        </p:blipFill>
        <p:spPr>
          <a:xfrm>
            <a:off x="3679093" y="2176644"/>
            <a:ext cx="4833811" cy="4312454"/>
          </a:xfrm>
          <a:prstGeom prst="rect">
            <a:avLst/>
          </a:prstGeom>
        </p:spPr>
      </p:pic>
      <p:pic>
        <p:nvPicPr>
          <p:cNvPr id="4" name="Picture 3">
            <a:extLst>
              <a:ext uri="{FF2B5EF4-FFF2-40B4-BE49-F238E27FC236}">
                <a16:creationId xmlns:a16="http://schemas.microsoft.com/office/drawing/2014/main" id="{4592AA4E-E4A8-44CF-8CA7-A1C921F12830}"/>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4183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a:extLst>
              <a:ext uri="{FF2B5EF4-FFF2-40B4-BE49-F238E27FC236}">
                <a16:creationId xmlns:a16="http://schemas.microsoft.com/office/drawing/2014/main" id="{979942DB-F5AC-40B0-B898-25F804D1BB26}"/>
              </a:ext>
            </a:extLst>
          </p:cNvPr>
          <p:cNvPicPr>
            <a:picLocks noChangeAspect="1"/>
          </p:cNvPicPr>
          <p:nvPr/>
        </p:nvPicPr>
        <p:blipFill rotWithShape="1">
          <a:blip r:embed="rId2"/>
          <a:srcRect l="8784" t="36409"/>
          <a:stretch/>
        </p:blipFill>
        <p:spPr>
          <a:xfrm>
            <a:off x="108858" y="2416326"/>
            <a:ext cx="7837714" cy="4296531"/>
          </a:xfrm>
          <a:prstGeom prst="rect">
            <a:avLst/>
          </a:prstGeom>
        </p:spPr>
      </p:pic>
      <p:pic>
        <p:nvPicPr>
          <p:cNvPr id="8" name="Picture 7">
            <a:extLst>
              <a:ext uri="{FF2B5EF4-FFF2-40B4-BE49-F238E27FC236}">
                <a16:creationId xmlns:a16="http://schemas.microsoft.com/office/drawing/2014/main" id="{79C80BA4-E3DA-4DA9-9F5B-618B7A9EE861}"/>
              </a:ext>
            </a:extLst>
          </p:cNvPr>
          <p:cNvPicPr>
            <a:picLocks noChangeAspect="1"/>
          </p:cNvPicPr>
          <p:nvPr/>
        </p:nvPicPr>
        <p:blipFill rotWithShape="1">
          <a:blip r:embed="rId3"/>
          <a:srcRect l="37685"/>
          <a:stretch/>
        </p:blipFill>
        <p:spPr>
          <a:xfrm>
            <a:off x="8062686" y="3095050"/>
            <a:ext cx="4245428" cy="3762950"/>
          </a:xfrm>
          <a:prstGeom prst="rect">
            <a:avLst/>
          </a:prstGeom>
        </p:spPr>
      </p:pic>
      <p:pic>
        <p:nvPicPr>
          <p:cNvPr id="5" name="Picture 4">
            <a:extLst>
              <a:ext uri="{FF2B5EF4-FFF2-40B4-BE49-F238E27FC236}">
                <a16:creationId xmlns:a16="http://schemas.microsoft.com/office/drawing/2014/main" id="{CCB405E4-F356-4A1E-A59C-1FAB5AD6FE87}"/>
              </a:ext>
            </a:extLst>
          </p:cNvPr>
          <p:cNvPicPr>
            <a:picLocks noChangeAspect="1"/>
          </p:cNvPicPr>
          <p:nvPr/>
        </p:nvPicPr>
        <p:blipFill>
          <a:blip r:embed="rId4"/>
          <a:stretch>
            <a:fillRect/>
          </a:stretch>
        </p:blipFill>
        <p:spPr>
          <a:xfrm>
            <a:off x="0" y="0"/>
            <a:ext cx="12192000" cy="2151888"/>
          </a:xfrm>
          <a:prstGeom prst="rect">
            <a:avLst/>
          </a:prstGeom>
        </p:spPr>
      </p:pic>
    </p:spTree>
    <p:extLst>
      <p:ext uri="{BB962C8B-B14F-4D97-AF65-F5344CB8AC3E}">
        <p14:creationId xmlns:p14="http://schemas.microsoft.com/office/powerpoint/2010/main" val="290411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524133"/>
            <a:ext cx="6096000" cy="2939266"/>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New Nanomaterials derived from Graphene: Twisted Bilayer Graphene, Graphene Quantum Dots and Graphene-Metal Nanohybrids with Advanced Applications. Thesis PhD Engineering. SEDICI. 2024.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6"/>
              </a:rPr>
              <a:t>https://doi.org/10.35537/10915/169400</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7267"/>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(3+1)</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822267" y="738917"/>
            <a:ext cx="4193632" cy="5927575"/>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822267" y="7267"/>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CuadroTexto 3">
            <a:extLst>
              <a:ext uri="{FF2B5EF4-FFF2-40B4-BE49-F238E27FC236}">
                <a16:creationId xmlns:a16="http://schemas.microsoft.com/office/drawing/2014/main" id="{B7FAE577-8FE1-499E-97F0-40E70AAE53F1}"/>
              </a:ext>
            </a:extLst>
          </p:cNvPr>
          <p:cNvSpPr txBox="1"/>
          <p:nvPr/>
        </p:nvSpPr>
        <p:spPr>
          <a:xfrm>
            <a:off x="5834742" y="3981359"/>
            <a:ext cx="6096000" cy="1482457"/>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Synthesis and Characterization of Twisted Bilayer Graphene via Wet Transfer &amp; HRTEM/EELS.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p:txBody>
      </p:sp>
      <p:sp>
        <p:nvSpPr>
          <p:cNvPr id="17" name="CuadroTexto 5">
            <a:extLst>
              <a:ext uri="{FF2B5EF4-FFF2-40B4-BE49-F238E27FC236}">
                <a16:creationId xmlns:a16="http://schemas.microsoft.com/office/drawing/2014/main" id="{E0168EB1-549D-491C-B7B1-9A31250D67B0}"/>
              </a:ext>
            </a:extLst>
          </p:cNvPr>
          <p:cNvSpPr txBox="1"/>
          <p:nvPr/>
        </p:nvSpPr>
        <p:spPr>
          <a:xfrm>
            <a:off x="5834742" y="3441095"/>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Submitted</a:t>
            </a:r>
            <a:r>
              <a:rPr lang="es-ES" sz="2800" b="1" kern="100" dirty="0">
                <a:solidFill>
                  <a:srgbClr val="000000"/>
                </a:solidFill>
                <a:latin typeface="Times New Roman" panose="02020603050405020304" pitchFamily="18" charset="0"/>
                <a:ea typeface="Times New Roman" panose="02020603050405020304" pitchFamily="18" charset="0"/>
              </a:rPr>
              <a:t>/</a:t>
            </a:r>
            <a:r>
              <a:rPr lang="es-ES" sz="2800" b="1" kern="100" dirty="0" err="1">
                <a:solidFill>
                  <a:srgbClr val="000000"/>
                </a:solidFill>
                <a:latin typeface="Times New Roman" panose="02020603050405020304" pitchFamily="18" charset="0"/>
                <a:ea typeface="Times New Roman" panose="02020603050405020304" pitchFamily="18" charset="0"/>
              </a:rPr>
              <a:t>Drafted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(3)</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8" name="CuadroTexto 3">
            <a:extLst>
              <a:ext uri="{FF2B5EF4-FFF2-40B4-BE49-F238E27FC236}">
                <a16:creationId xmlns:a16="http://schemas.microsoft.com/office/drawing/2014/main" id="{D2363BF1-55A2-4A5F-979E-7CDE30B76E78}"/>
              </a:ext>
            </a:extLst>
          </p:cNvPr>
          <p:cNvSpPr txBox="1"/>
          <p:nvPr/>
        </p:nvSpPr>
        <p:spPr>
          <a:xfrm>
            <a:off x="5834742" y="5978699"/>
            <a:ext cx="6096000" cy="872034"/>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Electronic Structure Analysis of Twisted Bilayer Graphene at Specific Rotation Angles.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p:txBody>
      </p:sp>
      <p:sp>
        <p:nvSpPr>
          <p:cNvPr id="19" name="CuadroTexto 5">
            <a:extLst>
              <a:ext uri="{FF2B5EF4-FFF2-40B4-BE49-F238E27FC236}">
                <a16:creationId xmlns:a16="http://schemas.microsoft.com/office/drawing/2014/main" id="{345A102A-A91C-49A8-B911-ABD4F6B463FC}"/>
              </a:ext>
            </a:extLst>
          </p:cNvPr>
          <p:cNvSpPr txBox="1"/>
          <p:nvPr/>
        </p:nvSpPr>
        <p:spPr>
          <a:xfrm>
            <a:off x="5834742" y="5455479"/>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Awarded</a:t>
            </a:r>
            <a:r>
              <a:rPr lang="es-ES" sz="2800" b="1" kern="100" dirty="0">
                <a:solidFill>
                  <a:srgbClr val="000000"/>
                </a:solidFill>
                <a:latin typeface="Times New Roman" panose="02020603050405020304" pitchFamily="18" charset="0"/>
                <a:ea typeface="Times New Roman" panose="02020603050405020304" pitchFamily="18" charset="0"/>
              </a:rPr>
              <a:t> </a:t>
            </a:r>
            <a:r>
              <a:rPr lang="es-ES" sz="2800" b="1" kern="100" dirty="0" err="1">
                <a:solidFill>
                  <a:srgbClr val="000000"/>
                </a:solidFill>
                <a:latin typeface="Times New Roman" panose="02020603050405020304" pitchFamily="18" charset="0"/>
                <a:ea typeface="Times New Roman" panose="02020603050405020304" pitchFamily="18" charset="0"/>
              </a:rPr>
              <a:t>Proposals</a:t>
            </a:r>
            <a:r>
              <a:rPr lang="es-ES" sz="2800" b="1" kern="100" dirty="0">
                <a:solidFill>
                  <a:srgbClr val="000000"/>
                </a:solidFill>
                <a:latin typeface="Times New Roman" panose="02020603050405020304" pitchFamily="18" charset="0"/>
                <a:ea typeface="Times New Roman" panose="02020603050405020304" pitchFamily="18" charset="0"/>
              </a:rPr>
              <a:t> (2)</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F1F27A-2776-41C1-ABBD-BEEC563422C0}"/>
              </a:ext>
            </a:extLst>
          </p:cNvPr>
          <p:cNvPicPr>
            <a:picLocks noChangeAspect="1"/>
          </p:cNvPicPr>
          <p:nvPr/>
        </p:nvPicPr>
        <p:blipFill>
          <a:blip r:embed="rId5"/>
          <a:stretch>
            <a:fillRect/>
          </a:stretch>
        </p:blipFill>
        <p:spPr>
          <a:xfrm>
            <a:off x="-23830" y="1206152"/>
            <a:ext cx="12192000" cy="1040191"/>
          </a:xfrm>
          <a:prstGeom prst="rect">
            <a:avLst/>
          </a:prstGeom>
        </p:spPr>
      </p:pic>
      <p:pic>
        <p:nvPicPr>
          <p:cNvPr id="14" name="Picture 13">
            <a:extLst>
              <a:ext uri="{FF2B5EF4-FFF2-40B4-BE49-F238E27FC236}">
                <a16:creationId xmlns:a16="http://schemas.microsoft.com/office/drawing/2014/main" id="{AA774A2A-4749-4996-8FFD-C9F68BA159FD}"/>
              </a:ext>
            </a:extLst>
          </p:cNvPr>
          <p:cNvPicPr>
            <a:picLocks noChangeAspect="1"/>
          </p:cNvPicPr>
          <p:nvPr/>
        </p:nvPicPr>
        <p:blipFill>
          <a:blip r:embed="rId6"/>
          <a:stretch>
            <a:fillRect/>
          </a:stretch>
        </p:blipFill>
        <p:spPr>
          <a:xfrm>
            <a:off x="-23830" y="2314282"/>
            <a:ext cx="12192000" cy="497880"/>
          </a:xfrm>
          <a:prstGeom prst="rect">
            <a:avLst/>
          </a:prstGeom>
        </p:spPr>
      </p:pic>
      <p:pic>
        <p:nvPicPr>
          <p:cNvPr id="15" name="Picture 14">
            <a:extLst>
              <a:ext uri="{FF2B5EF4-FFF2-40B4-BE49-F238E27FC236}">
                <a16:creationId xmlns:a16="http://schemas.microsoft.com/office/drawing/2014/main" id="{31A8E625-5DDD-44F9-872B-99EE6D3B1272}"/>
              </a:ext>
            </a:extLst>
          </p:cNvPr>
          <p:cNvPicPr>
            <a:picLocks noChangeAspect="1"/>
          </p:cNvPicPr>
          <p:nvPr/>
        </p:nvPicPr>
        <p:blipFill>
          <a:blip r:embed="rId7"/>
          <a:stretch>
            <a:fillRect/>
          </a:stretch>
        </p:blipFill>
        <p:spPr>
          <a:xfrm>
            <a:off x="0" y="2880101"/>
            <a:ext cx="12192000" cy="755578"/>
          </a:xfrm>
          <a:prstGeom prst="rect">
            <a:avLst/>
          </a:prstGeom>
        </p:spPr>
      </p:pic>
      <p:pic>
        <p:nvPicPr>
          <p:cNvPr id="16" name="Picture 15">
            <a:extLst>
              <a:ext uri="{FF2B5EF4-FFF2-40B4-BE49-F238E27FC236}">
                <a16:creationId xmlns:a16="http://schemas.microsoft.com/office/drawing/2014/main" id="{75BC9AAE-E706-4898-A7AE-A030127C1BD7}"/>
              </a:ext>
            </a:extLst>
          </p:cNvPr>
          <p:cNvPicPr>
            <a:picLocks noChangeAspect="1"/>
          </p:cNvPicPr>
          <p:nvPr/>
        </p:nvPicPr>
        <p:blipFill>
          <a:blip r:embed="rId8"/>
          <a:stretch>
            <a:fillRect/>
          </a:stretch>
        </p:blipFill>
        <p:spPr>
          <a:xfrm>
            <a:off x="0" y="3635679"/>
            <a:ext cx="12192000" cy="767667"/>
          </a:xfrm>
          <a:prstGeom prst="rect">
            <a:avLst/>
          </a:prstGeom>
        </p:spPr>
      </p:pic>
      <p:pic>
        <p:nvPicPr>
          <p:cNvPr id="17" name="Picture 16">
            <a:extLst>
              <a:ext uri="{FF2B5EF4-FFF2-40B4-BE49-F238E27FC236}">
                <a16:creationId xmlns:a16="http://schemas.microsoft.com/office/drawing/2014/main" id="{505A16E2-AD34-4807-B223-CB3FF4544A62}"/>
              </a:ext>
            </a:extLst>
          </p:cNvPr>
          <p:cNvPicPr>
            <a:picLocks noChangeAspect="1"/>
          </p:cNvPicPr>
          <p:nvPr/>
        </p:nvPicPr>
        <p:blipFill>
          <a:blip r:embed="rId9"/>
          <a:stretch>
            <a:fillRect/>
          </a:stretch>
        </p:blipFill>
        <p:spPr>
          <a:xfrm>
            <a:off x="0" y="4305902"/>
            <a:ext cx="12192000" cy="1311683"/>
          </a:xfrm>
          <a:prstGeom prst="rect">
            <a:avLst/>
          </a:prstGeom>
        </p:spPr>
      </p:pic>
      <p:pic>
        <p:nvPicPr>
          <p:cNvPr id="19" name="Picture 18">
            <a:extLst>
              <a:ext uri="{FF2B5EF4-FFF2-40B4-BE49-F238E27FC236}">
                <a16:creationId xmlns:a16="http://schemas.microsoft.com/office/drawing/2014/main" id="{9DE0BF99-27D0-4EDE-BB7A-E588867C112F}"/>
              </a:ext>
            </a:extLst>
          </p:cNvPr>
          <p:cNvPicPr>
            <a:picLocks noChangeAspect="1"/>
          </p:cNvPicPr>
          <p:nvPr/>
        </p:nvPicPr>
        <p:blipFill>
          <a:blip r:embed="rId10"/>
          <a:stretch>
            <a:fillRect/>
          </a:stretch>
        </p:blipFill>
        <p:spPr>
          <a:xfrm>
            <a:off x="0" y="5651555"/>
            <a:ext cx="12192000" cy="1306286"/>
          </a:xfrm>
          <a:prstGeom prst="rect">
            <a:avLst/>
          </a:prstGeom>
        </p:spPr>
      </p:pic>
    </p:spTree>
    <p:extLst>
      <p:ext uri="{BB962C8B-B14F-4D97-AF65-F5344CB8AC3E}">
        <p14:creationId xmlns:p14="http://schemas.microsoft.com/office/powerpoint/2010/main" val="83178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D1F7580-37F9-4161-AEF1-9085ACD5C33F}"/>
              </a:ext>
            </a:extLst>
          </p:cNvPr>
          <p:cNvPicPr>
            <a:picLocks noChangeAspect="1"/>
          </p:cNvPicPr>
          <p:nvPr/>
        </p:nvPicPr>
        <p:blipFill rotWithShape="1">
          <a:blip r:embed="rId3">
            <a:extLst>
              <a:ext uri="{28A0092B-C50C-407E-A947-70E740481C1C}">
                <a14:useLocalDpi xmlns:a14="http://schemas.microsoft.com/office/drawing/2010/main" val="0"/>
              </a:ext>
            </a:extLst>
          </a:blip>
          <a:srcRect r="37067"/>
          <a:stretch/>
        </p:blipFill>
        <p:spPr>
          <a:xfrm>
            <a:off x="891044" y="2443885"/>
            <a:ext cx="4192671" cy="4071257"/>
          </a:xfrm>
          <a:prstGeom prst="rect">
            <a:avLst/>
          </a:prstGeom>
        </p:spPr>
      </p:pic>
      <p:pic>
        <p:nvPicPr>
          <p:cNvPr id="6" name="Picture 5">
            <a:extLst>
              <a:ext uri="{FF2B5EF4-FFF2-40B4-BE49-F238E27FC236}">
                <a16:creationId xmlns:a16="http://schemas.microsoft.com/office/drawing/2014/main" id="{527A1626-478D-4B76-9272-08DF54BEF405}"/>
              </a:ext>
            </a:extLst>
          </p:cNvPr>
          <p:cNvPicPr>
            <a:picLocks noChangeAspect="1"/>
          </p:cNvPicPr>
          <p:nvPr/>
        </p:nvPicPr>
        <p:blipFill rotWithShape="1">
          <a:blip r:embed="rId4">
            <a:extLst>
              <a:ext uri="{28A0092B-C50C-407E-A947-70E740481C1C}">
                <a14:useLocalDpi xmlns:a14="http://schemas.microsoft.com/office/drawing/2010/main" val="0"/>
              </a:ext>
            </a:extLst>
          </a:blip>
          <a:srcRect r="2101"/>
          <a:stretch/>
        </p:blipFill>
        <p:spPr>
          <a:xfrm>
            <a:off x="6096000" y="2527656"/>
            <a:ext cx="5204956" cy="3987486"/>
          </a:xfrm>
          <a:prstGeom prst="rect">
            <a:avLst/>
          </a:prstGeom>
        </p:spPr>
      </p:pic>
      <p:sp>
        <p:nvSpPr>
          <p:cNvPr id="12" name="TextBox 11">
            <a:extLst>
              <a:ext uri="{FF2B5EF4-FFF2-40B4-BE49-F238E27FC236}">
                <a16:creationId xmlns:a16="http://schemas.microsoft.com/office/drawing/2014/main" id="{933ED5D1-0703-4780-9CCD-63FD7C0A013A}"/>
              </a:ext>
            </a:extLst>
          </p:cNvPr>
          <p:cNvSpPr txBox="1"/>
          <p:nvPr/>
        </p:nvSpPr>
        <p:spPr>
          <a:xfrm>
            <a:off x="5650478" y="2301668"/>
            <a:ext cx="6096000" cy="369332"/>
          </a:xfrm>
          <a:prstGeom prst="rect">
            <a:avLst/>
          </a:prstGeom>
          <a:noFill/>
        </p:spPr>
        <p:txBody>
          <a:bodyPr wrap="square">
            <a:spAutoFit/>
          </a:bodyPr>
          <a:lstStyle/>
          <a:p>
            <a:pPr algn="ctr">
              <a:spcAft>
                <a:spcPts val="1200"/>
              </a:spcAft>
            </a:pPr>
            <a:r>
              <a:rPr lang="en-US" sz="1800" b="1" dirty="0">
                <a:latin typeface="Arial" panose="020B0604020202020204" pitchFamily="34" charset="0"/>
                <a:cs typeface="Arial" panose="020B0604020202020204" pitchFamily="34" charset="0"/>
              </a:rPr>
              <a:t>Our Simulation</a:t>
            </a:r>
            <a:endParaRPr lang="en-US"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543A1F4-DE07-42D0-960C-797B20AAC28C}"/>
              </a:ext>
            </a:extLst>
          </p:cNvPr>
          <p:cNvPicPr>
            <a:picLocks noChangeAspect="1"/>
          </p:cNvPicPr>
          <p:nvPr/>
        </p:nvPicPr>
        <p:blipFill rotWithShape="1">
          <a:blip r:embed="rId5"/>
          <a:srcRect t="27991"/>
          <a:stretch/>
        </p:blipFill>
        <p:spPr>
          <a:xfrm>
            <a:off x="2370653" y="2571871"/>
            <a:ext cx="1363147" cy="202897"/>
          </a:xfrm>
          <a:prstGeom prst="rect">
            <a:avLst/>
          </a:prstGeom>
        </p:spPr>
      </p:pic>
      <p:sp>
        <p:nvSpPr>
          <p:cNvPr id="10" name="TextBox 9">
            <a:extLst>
              <a:ext uri="{FF2B5EF4-FFF2-40B4-BE49-F238E27FC236}">
                <a16:creationId xmlns:a16="http://schemas.microsoft.com/office/drawing/2014/main" id="{F2AF6533-3C5F-42C9-ABF2-FCDE80A9720C}"/>
              </a:ext>
            </a:extLst>
          </p:cNvPr>
          <p:cNvSpPr txBox="1"/>
          <p:nvPr/>
        </p:nvSpPr>
        <p:spPr>
          <a:xfrm>
            <a:off x="-60621" y="2301454"/>
            <a:ext cx="6096000" cy="369332"/>
          </a:xfrm>
          <a:prstGeom prst="rect">
            <a:avLst/>
          </a:prstGeom>
          <a:noFill/>
        </p:spPr>
        <p:txBody>
          <a:bodyPr wrap="square">
            <a:spAutoFit/>
          </a:bodyPr>
          <a:lstStyle/>
          <a:p>
            <a:pPr algn="ctr">
              <a:spcAft>
                <a:spcPts val="1200"/>
              </a:spcAft>
            </a:pPr>
            <a:r>
              <a:rPr lang="en-US" sz="1800" b="1" dirty="0">
                <a:latin typeface="Arial" panose="020B0604020202020204" pitchFamily="34" charset="0"/>
                <a:cs typeface="Arial" panose="020B0604020202020204" pitchFamily="34" charset="0"/>
              </a:rPr>
              <a:t>Materials Project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31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215559" y="2697416"/>
            <a:ext cx="7760881" cy="1463167"/>
          </a:xfrm>
          <a:prstGeom prst="rect">
            <a:avLst/>
          </a:prstGeom>
        </p:spPr>
      </p:pic>
    </p:spTree>
    <p:extLst>
      <p:ext uri="{BB962C8B-B14F-4D97-AF65-F5344CB8AC3E}">
        <p14:creationId xmlns:p14="http://schemas.microsoft.com/office/powerpoint/2010/main" val="16972203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BCAC8FE-B4BC-4D63-9F59-D335D790516D}"/>
              </a:ext>
            </a:extLst>
          </p:cNvPr>
          <p:cNvSpPr txBox="1"/>
          <p:nvPr/>
        </p:nvSpPr>
        <p:spPr>
          <a:xfrm>
            <a:off x="0" y="1407659"/>
            <a:ext cx="12192000" cy="923330"/>
          </a:xfrm>
          <a:prstGeom prst="rect">
            <a:avLst/>
          </a:prstGeom>
          <a:solidFill>
            <a:schemeClr val="bg1">
              <a:alpha val="88000"/>
            </a:schemeClr>
          </a:solidFill>
        </p:spPr>
        <p:txBody>
          <a:bodyPr wrap="square" rtlCol="0">
            <a:spAutoFit/>
          </a:bodyPr>
          <a:lstStyle/>
          <a:p>
            <a:pPr algn="just"/>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Neuromorphic Calculator 2025 is a robust simulation platform that streamlines the process of performing first-principles materials calculations with Quantum ESPRESSO. </a:t>
            </a:r>
          </a:p>
        </p:txBody>
      </p:sp>
      <p:sp>
        <p:nvSpPr>
          <p:cNvPr id="7" name="TextBox 6">
            <a:extLst>
              <a:ext uri="{FF2B5EF4-FFF2-40B4-BE49-F238E27FC236}">
                <a16:creationId xmlns:a16="http://schemas.microsoft.com/office/drawing/2014/main" id="{FFFFD729-0F8C-429D-8897-141377EFF31B}"/>
              </a:ext>
            </a:extLst>
          </p:cNvPr>
          <p:cNvSpPr txBox="1"/>
          <p:nvPr/>
        </p:nvSpPr>
        <p:spPr>
          <a:xfrm>
            <a:off x="0" y="2541853"/>
            <a:ext cx="12192000" cy="3970318"/>
          </a:xfrm>
          <a:prstGeom prst="rect">
            <a:avLst/>
          </a:prstGeom>
          <a:solidFill>
            <a:schemeClr val="bg1">
              <a:alpha val="88000"/>
            </a:schemeClr>
          </a:solidFill>
        </p:spPr>
        <p:txBody>
          <a:bodyPr wrap="square" rtlCol="0">
            <a:spAutoFit/>
          </a:bodyPr>
          <a:lstStyle/>
          <a:p>
            <a:pPr algn="just"/>
            <a:r>
              <a:rPr lang="en-US" dirty="0">
                <a:latin typeface="Arial" panose="020B0604020202020204" pitchFamily="34" charset="0"/>
                <a:cs typeface="Arial" panose="020B0604020202020204" pitchFamily="34" charset="0"/>
              </a:rPr>
              <a:t>It has three modes of operation tailored to different user needs.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Standard Mode</a:t>
            </a:r>
            <a:r>
              <a:rPr lang="en-US" dirty="0">
                <a:latin typeface="Arial" panose="020B0604020202020204" pitchFamily="34" charset="0"/>
                <a:cs typeface="Arial" panose="020B0604020202020204" pitchFamily="34" charset="0"/>
              </a:rPr>
              <a:t> mode, if you already have a Materials Project ID, you can quickly simulate that material’s properties.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Assistance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Mode</a:t>
            </a:r>
            <a:r>
              <a:rPr lang="en-US" dirty="0">
                <a:latin typeface="Arial" panose="020B0604020202020204" pitchFamily="34" charset="0"/>
                <a:cs typeface="Arial" panose="020B0604020202020204" pitchFamily="34" charset="0"/>
              </a:rPr>
              <a:t>, if you don’t have a specific ID, the AI will help you find suitable materials based on your initial data and requirements, then it will set up the simulations for run it for you. </a:t>
            </a:r>
          </a:p>
          <a:p>
            <a:pPr algn="just"/>
            <a:r>
              <a:rPr lang="en-US" dirty="0">
                <a:latin typeface="Arial" panose="020B0604020202020204" pitchFamily="34" charset="0"/>
                <a:cs typeface="Arial" panose="020B0604020202020204" pitchFamily="34" charset="0"/>
              </a:rPr>
              <a:t>And 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Expert Mode</a:t>
            </a:r>
            <a:r>
              <a:rPr lang="en-US" dirty="0">
                <a:latin typeface="Arial" panose="020B0604020202020204" pitchFamily="34" charset="0"/>
                <a:cs typeface="Arial" panose="020B0604020202020204" pitchFamily="34" charset="0"/>
              </a:rPr>
              <a:t> it will help you think about new or unpublished materials, allowing you to customize parameters and refine them over multiple runs. It will ask you to be more involved in the design of each simulation and its going to address , correct and tailor the calculation in order to be consistent with the current literature of the topic you choose e.g.: Neuromorphic, Topological or Superconductor materials. The limit is on you!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Across all three modes, AI is fully integrated, generating input files, optimizing simulation parameters, providing literature-backed suggestions, and pulling the latest references with full ACS Nano citations and DOIs. All of this is accomplished using top tier AI models from perplexity AI and also suing the Materials Project Database. In order to provide new tools for AI driven Research </a:t>
            </a:r>
            <a:endParaRPr lang="en-US" dirty="0"/>
          </a:p>
        </p:txBody>
      </p:sp>
    </p:spTree>
    <p:extLst>
      <p:ext uri="{BB962C8B-B14F-4D97-AF65-F5344CB8AC3E}">
        <p14:creationId xmlns:p14="http://schemas.microsoft.com/office/powerpoint/2010/main" val="2133462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3"/>
          <a:srcRect b="7995"/>
          <a:stretch/>
        </p:blipFill>
        <p:spPr>
          <a:xfrm>
            <a:off x="79593"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4"/>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5"/>
          <a:srcRect l="19796" t="37328" r="48406" b="35231"/>
          <a:stretch/>
        </p:blipFill>
        <p:spPr>
          <a:xfrm>
            <a:off x="9743820" y="5532510"/>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6"/>
          <a:stretch>
            <a:fillRect/>
          </a:stretch>
        </p:blipFill>
        <p:spPr>
          <a:xfrm>
            <a:off x="9292081" y="129875"/>
            <a:ext cx="2905790" cy="817468"/>
          </a:xfrm>
          <a:prstGeom prst="rect">
            <a:avLst/>
          </a:prstGeom>
          <a:noFill/>
        </p:spPr>
      </p:pic>
      <p:pic>
        <p:nvPicPr>
          <p:cNvPr id="12" name="Picture 11">
            <a:extLst>
              <a:ext uri="{FF2B5EF4-FFF2-40B4-BE49-F238E27FC236}">
                <a16:creationId xmlns:a16="http://schemas.microsoft.com/office/drawing/2014/main" id="{B7D9996F-C5E8-4D52-83BF-3197A79C8B8C}"/>
              </a:ext>
            </a:extLst>
          </p:cNvPr>
          <p:cNvPicPr>
            <a:picLocks noChangeAspect="1"/>
          </p:cNvPicPr>
          <p:nvPr/>
        </p:nvPicPr>
        <p:blipFill>
          <a:blip r:embed="rId7"/>
          <a:stretch>
            <a:fillRect/>
          </a:stretch>
        </p:blipFill>
        <p:spPr>
          <a:xfrm>
            <a:off x="-28263" y="1044257"/>
            <a:ext cx="12192000" cy="1395984"/>
          </a:xfrm>
          <a:prstGeom prst="rect">
            <a:avLst/>
          </a:prstGeom>
        </p:spPr>
      </p:pic>
      <p:pic>
        <p:nvPicPr>
          <p:cNvPr id="13" name="Picture 12">
            <a:extLst>
              <a:ext uri="{FF2B5EF4-FFF2-40B4-BE49-F238E27FC236}">
                <a16:creationId xmlns:a16="http://schemas.microsoft.com/office/drawing/2014/main" id="{63017663-1E2C-45C2-85A9-F59FBE1EB19A}"/>
              </a:ext>
            </a:extLst>
          </p:cNvPr>
          <p:cNvPicPr>
            <a:picLocks noChangeAspect="1"/>
          </p:cNvPicPr>
          <p:nvPr/>
        </p:nvPicPr>
        <p:blipFill rotWithShape="1">
          <a:blip r:embed="rId8"/>
          <a:srcRect l="26835" r="27956"/>
          <a:stretch/>
        </p:blipFill>
        <p:spPr>
          <a:xfrm>
            <a:off x="3311837" y="5815299"/>
            <a:ext cx="5511800" cy="901306"/>
          </a:xfrm>
          <a:prstGeom prst="rect">
            <a:avLst/>
          </a:prstGeom>
        </p:spPr>
      </p:pic>
      <p:pic>
        <p:nvPicPr>
          <p:cNvPr id="2" name="Picture 1">
            <a:extLst>
              <a:ext uri="{FF2B5EF4-FFF2-40B4-BE49-F238E27FC236}">
                <a16:creationId xmlns:a16="http://schemas.microsoft.com/office/drawing/2014/main" id="{CB77612B-7D0A-4B6D-830A-241A5DE0F993}"/>
              </a:ext>
            </a:extLst>
          </p:cNvPr>
          <p:cNvPicPr>
            <a:picLocks noChangeAspect="1"/>
          </p:cNvPicPr>
          <p:nvPr/>
        </p:nvPicPr>
        <p:blipFill rotWithShape="1">
          <a:blip r:embed="rId9"/>
          <a:srcRect l="464" b="18963"/>
          <a:stretch/>
        </p:blipFill>
        <p:spPr>
          <a:xfrm>
            <a:off x="-1" y="2405500"/>
            <a:ext cx="12135477" cy="398547"/>
          </a:xfrm>
          <a:prstGeom prst="rect">
            <a:avLst/>
          </a:prstGeom>
        </p:spPr>
      </p:pic>
      <p:sp>
        <p:nvSpPr>
          <p:cNvPr id="16" name="TextBox 15">
            <a:extLst>
              <a:ext uri="{FF2B5EF4-FFF2-40B4-BE49-F238E27FC236}">
                <a16:creationId xmlns:a16="http://schemas.microsoft.com/office/drawing/2014/main" id="{724D2901-7831-4306-9333-680B728426DA}"/>
              </a:ext>
            </a:extLst>
          </p:cNvPr>
          <p:cNvSpPr txBox="1"/>
          <p:nvPr/>
        </p:nvSpPr>
        <p:spPr>
          <a:xfrm>
            <a:off x="6668685" y="9402416"/>
            <a:ext cx="12192000" cy="2308324"/>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p>
          <a:p>
            <a:endParaRPr lang="en-US" dirty="0"/>
          </a:p>
        </p:txBody>
      </p:sp>
      <p:sp>
        <p:nvSpPr>
          <p:cNvPr id="4" name="TextBox 3">
            <a:extLst>
              <a:ext uri="{FF2B5EF4-FFF2-40B4-BE49-F238E27FC236}">
                <a16:creationId xmlns:a16="http://schemas.microsoft.com/office/drawing/2014/main" id="{E6D10AF3-F848-457C-90E5-5E8D0ED78B0E}"/>
              </a:ext>
            </a:extLst>
          </p:cNvPr>
          <p:cNvSpPr txBox="1"/>
          <p:nvPr/>
        </p:nvSpPr>
        <p:spPr>
          <a:xfrm>
            <a:off x="-8898" y="3397410"/>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endParaRPr lang="en-US" dirty="0"/>
          </a:p>
        </p:txBody>
      </p:sp>
      <p:sp>
        <p:nvSpPr>
          <p:cNvPr id="15" name="TextBox 14">
            <a:extLst>
              <a:ext uri="{FF2B5EF4-FFF2-40B4-BE49-F238E27FC236}">
                <a16:creationId xmlns:a16="http://schemas.microsoft.com/office/drawing/2014/main" id="{AE383E1F-DFB5-428A-8AE2-119BE30EBF7B}"/>
              </a:ext>
            </a:extLst>
          </p:cNvPr>
          <p:cNvSpPr txBox="1"/>
          <p:nvPr/>
        </p:nvSpPr>
        <p:spPr>
          <a:xfrm>
            <a:off x="-8898" y="2921673"/>
            <a:ext cx="12192000" cy="36933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4759371-D6A0-4F0A-8C95-B693BAB1B299}"/>
              </a:ext>
            </a:extLst>
          </p:cNvPr>
          <p:cNvSpPr txBox="1"/>
          <p:nvPr/>
        </p:nvSpPr>
        <p:spPr>
          <a:xfrm>
            <a:off x="-8898" y="3809924"/>
            <a:ext cx="12192000" cy="646331"/>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p:txBody>
      </p:sp>
      <p:sp>
        <p:nvSpPr>
          <p:cNvPr id="18" name="TextBox 17">
            <a:extLst>
              <a:ext uri="{FF2B5EF4-FFF2-40B4-BE49-F238E27FC236}">
                <a16:creationId xmlns:a16="http://schemas.microsoft.com/office/drawing/2014/main" id="{4E598B2A-C7CC-4CA5-8F8D-D5C4DFBD7BC8}"/>
              </a:ext>
            </a:extLst>
          </p:cNvPr>
          <p:cNvSpPr txBox="1"/>
          <p:nvPr/>
        </p:nvSpPr>
        <p:spPr>
          <a:xfrm>
            <a:off x="11582" y="4499437"/>
            <a:ext cx="12192000" cy="923330"/>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p:txBody>
      </p:sp>
    </p:spTree>
    <p:extLst>
      <p:ext uri="{BB962C8B-B14F-4D97-AF65-F5344CB8AC3E}">
        <p14:creationId xmlns:p14="http://schemas.microsoft.com/office/powerpoint/2010/main" val="844560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3083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7329"/>
          <a:stretch/>
        </p:blipFill>
        <p:spPr>
          <a:xfrm>
            <a:off x="1768500" y="2386919"/>
            <a:ext cx="8654999" cy="3912281"/>
          </a:xfrm>
          <a:prstGeom prst="rect">
            <a:avLst/>
          </a:prstGeom>
          <a:solidFill>
            <a:schemeClr val="bg1"/>
          </a:solidFill>
        </p:spPr>
      </p:pic>
      <p:pic>
        <p:nvPicPr>
          <p:cNvPr id="4" name="Picture 3">
            <a:extLst>
              <a:ext uri="{FF2B5EF4-FFF2-40B4-BE49-F238E27FC236}">
                <a16:creationId xmlns:a16="http://schemas.microsoft.com/office/drawing/2014/main" id="{7188C08C-8D13-404C-9C59-EAB3D0135721}"/>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988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546426-BBE3-4FDD-80DF-9D1916566BAB}"/>
              </a:ext>
            </a:extLst>
          </p:cNvPr>
          <p:cNvPicPr>
            <a:picLocks noChangeAspect="1"/>
          </p:cNvPicPr>
          <p:nvPr/>
        </p:nvPicPr>
        <p:blipFill rotWithShape="1">
          <a:blip r:embed="rId3"/>
          <a:srcRect t="-1" b="-1726"/>
          <a:stretch/>
        </p:blipFill>
        <p:spPr>
          <a:xfrm>
            <a:off x="1110343" y="77746"/>
            <a:ext cx="9971314" cy="6780254"/>
          </a:xfrm>
          <a:prstGeom prst="rect">
            <a:avLst/>
          </a:prstGeom>
          <a:solidFill>
            <a:schemeClr val="bg1"/>
          </a:solidFill>
        </p:spPr>
      </p:pic>
    </p:spTree>
    <p:extLst>
      <p:ext uri="{BB962C8B-B14F-4D97-AF65-F5344CB8AC3E}">
        <p14:creationId xmlns:p14="http://schemas.microsoft.com/office/powerpoint/2010/main" val="135214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893651-5EBC-46A6-A479-73D57E30C55F}"/>
              </a:ext>
            </a:extLst>
          </p:cNvPr>
          <p:cNvPicPr preferRelativeResize="0">
            <a:picLocks noChangeAspect="1"/>
          </p:cNvPicPr>
          <p:nvPr/>
        </p:nvPicPr>
        <p:blipFill rotWithShape="1">
          <a:blip r:embed="rId2"/>
          <a:srcRect l="37718" t="14812"/>
          <a:stretch/>
        </p:blipFill>
        <p:spPr>
          <a:xfrm>
            <a:off x="3627642" y="2005751"/>
            <a:ext cx="4936715" cy="4852249"/>
          </a:xfrm>
          <a:prstGeom prst="rect">
            <a:avLst/>
          </a:prstGeom>
        </p:spPr>
      </p:pic>
      <p:pic>
        <p:nvPicPr>
          <p:cNvPr id="4" name="Picture 3">
            <a:extLst>
              <a:ext uri="{FF2B5EF4-FFF2-40B4-BE49-F238E27FC236}">
                <a16:creationId xmlns:a16="http://schemas.microsoft.com/office/drawing/2014/main" id="{B9314132-96F6-4481-8804-E0C775E3B338}"/>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781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E11D6E-8405-41D0-A2A7-963F6D5D22A9}"/>
              </a:ext>
            </a:extLst>
          </p:cNvPr>
          <p:cNvPicPr>
            <a:picLocks noChangeAspect="1"/>
          </p:cNvPicPr>
          <p:nvPr/>
        </p:nvPicPr>
        <p:blipFill>
          <a:blip r:embed="rId3"/>
          <a:stretch>
            <a:fillRect/>
          </a:stretch>
        </p:blipFill>
        <p:spPr>
          <a:xfrm>
            <a:off x="926122" y="94279"/>
            <a:ext cx="10418466" cy="6800020"/>
          </a:xfrm>
          <a:prstGeom prst="rect">
            <a:avLst/>
          </a:prstGeom>
        </p:spPr>
      </p:pic>
    </p:spTree>
    <p:extLst>
      <p:ext uri="{BB962C8B-B14F-4D97-AF65-F5344CB8AC3E}">
        <p14:creationId xmlns:p14="http://schemas.microsoft.com/office/powerpoint/2010/main" val="18260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32476-3423-4992-B163-71B65A48A25B}"/>
              </a:ext>
            </a:extLst>
          </p:cNvPr>
          <p:cNvSpPr txBox="1"/>
          <p:nvPr/>
        </p:nvSpPr>
        <p:spPr>
          <a:xfrm>
            <a:off x="-1" y="0"/>
            <a:ext cx="12192001" cy="523220"/>
          </a:xfrm>
          <a:prstGeom prst="rect">
            <a:avLst/>
          </a:prstGeom>
          <a:noFill/>
        </p:spPr>
        <p:txBody>
          <a:bodyPr wrap="square">
            <a:spAutoFit/>
          </a:bodyPr>
          <a:lstStyle/>
          <a:p>
            <a:pPr algn="ctr">
              <a:spcAft>
                <a:spcPts val="1200"/>
              </a:spcAft>
            </a:pP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Stacking ABC...ABC</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Imagen 3">
            <a:extLst>
              <a:ext uri="{FF2B5EF4-FFF2-40B4-BE49-F238E27FC236}">
                <a16:creationId xmlns:a16="http://schemas.microsoft.com/office/drawing/2014/main" id="{E7217D86-0529-4E23-898A-2E0B6480CA79}"/>
              </a:ext>
            </a:extLst>
          </p:cNvPr>
          <p:cNvPicPr>
            <a:picLocks noChangeAspect="1"/>
          </p:cNvPicPr>
          <p:nvPr/>
        </p:nvPicPr>
        <p:blipFill>
          <a:blip r:embed="rId3"/>
          <a:stretch>
            <a:fillRect/>
          </a:stretch>
        </p:blipFill>
        <p:spPr>
          <a:xfrm>
            <a:off x="-77614" y="1427927"/>
            <a:ext cx="7207654" cy="4704358"/>
          </a:xfrm>
          <a:prstGeom prst="rect">
            <a:avLst/>
          </a:prstGeom>
        </p:spPr>
      </p:pic>
      <p:pic>
        <p:nvPicPr>
          <p:cNvPr id="6" name="Imagen 5">
            <a:extLst>
              <a:ext uri="{FF2B5EF4-FFF2-40B4-BE49-F238E27FC236}">
                <a16:creationId xmlns:a16="http://schemas.microsoft.com/office/drawing/2014/main" id="{42F80FD0-B6A1-4942-96AA-EC8A551EB1D2}"/>
              </a:ext>
            </a:extLst>
          </p:cNvPr>
          <p:cNvPicPr preferRelativeResize="0">
            <a:picLocks noChangeAspect="1"/>
          </p:cNvPicPr>
          <p:nvPr/>
        </p:nvPicPr>
        <p:blipFill rotWithShape="1">
          <a:blip r:embed="rId4"/>
          <a:srcRect l="56951" t="1557" r="20635"/>
          <a:stretch/>
        </p:blipFill>
        <p:spPr bwMode="auto">
          <a:xfrm>
            <a:off x="13304695" y="2948819"/>
            <a:ext cx="2096126" cy="3909181"/>
          </a:xfrm>
          <a:prstGeom prst="rect">
            <a:avLst/>
          </a:prstGeom>
          <a:ln>
            <a:noFill/>
          </a:ln>
          <a:extLst>
            <a:ext uri="{53640926-AAD7-44D8-BBD7-CCE9431645EC}">
              <a14:shadowObscured xmlns:a14="http://schemas.microsoft.com/office/drawing/2010/main"/>
            </a:ext>
          </a:extLst>
        </p:spPr>
      </p:pic>
      <p:pic>
        <p:nvPicPr>
          <p:cNvPr id="7" name="Imagen 5">
            <a:extLst>
              <a:ext uri="{FF2B5EF4-FFF2-40B4-BE49-F238E27FC236}">
                <a16:creationId xmlns:a16="http://schemas.microsoft.com/office/drawing/2014/main" id="{CD4BE212-00AB-4EF6-9784-39590673D0CE}"/>
              </a:ext>
            </a:extLst>
          </p:cNvPr>
          <p:cNvPicPr preferRelativeResize="0">
            <a:picLocks noChangeAspect="1"/>
          </p:cNvPicPr>
          <p:nvPr/>
        </p:nvPicPr>
        <p:blipFill rotWithShape="1">
          <a:blip r:embed="rId4"/>
          <a:srcRect l="30979" t="1557" r="46963"/>
          <a:stretch/>
        </p:blipFill>
        <p:spPr bwMode="auto">
          <a:xfrm>
            <a:off x="9721134" y="1427927"/>
            <a:ext cx="2472923" cy="4686276"/>
          </a:xfrm>
          <a:prstGeom prst="rect">
            <a:avLst/>
          </a:prstGeom>
          <a:ln>
            <a:noFill/>
          </a:ln>
          <a:extLst>
            <a:ext uri="{53640926-AAD7-44D8-BBD7-CCE9431645EC}">
              <a14:shadowObscured xmlns:a14="http://schemas.microsoft.com/office/drawing/2010/main"/>
            </a:ext>
          </a:extLst>
        </p:spPr>
      </p:pic>
      <p:pic>
        <p:nvPicPr>
          <p:cNvPr id="8" name="Imagen 5">
            <a:extLst>
              <a:ext uri="{FF2B5EF4-FFF2-40B4-BE49-F238E27FC236}">
                <a16:creationId xmlns:a16="http://schemas.microsoft.com/office/drawing/2014/main" id="{02CCF961-87DC-4CE8-8CFF-2FC35630108D}"/>
              </a:ext>
            </a:extLst>
          </p:cNvPr>
          <p:cNvPicPr preferRelativeResize="0">
            <a:picLocks noChangeAspect="1"/>
          </p:cNvPicPr>
          <p:nvPr/>
        </p:nvPicPr>
        <p:blipFill rotWithShape="1">
          <a:blip r:embed="rId4"/>
          <a:srcRect l="4653" t="1557" r="73290"/>
          <a:stretch/>
        </p:blipFill>
        <p:spPr bwMode="auto">
          <a:xfrm>
            <a:off x="7159068" y="1446009"/>
            <a:ext cx="2472923" cy="46862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28917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1815</TotalTime>
  <Words>1487</Words>
  <Application>Microsoft Office PowerPoint</Application>
  <PresentationFormat>Widescreen</PresentationFormat>
  <Paragraphs>71</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35</cp:revision>
  <dcterms:created xsi:type="dcterms:W3CDTF">2025-02-25T10:30:59Z</dcterms:created>
  <dcterms:modified xsi:type="dcterms:W3CDTF">2025-02-26T17:33:51Z</dcterms:modified>
</cp:coreProperties>
</file>